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3F_EEFE560F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33"/>
  </p:notesMasterIdLst>
  <p:sldIdLst>
    <p:sldId id="256" r:id="rId2"/>
    <p:sldId id="291" r:id="rId3"/>
    <p:sldId id="330" r:id="rId4"/>
    <p:sldId id="329" r:id="rId5"/>
    <p:sldId id="275" r:id="rId6"/>
    <p:sldId id="277" r:id="rId7"/>
    <p:sldId id="262" r:id="rId8"/>
    <p:sldId id="333" r:id="rId9"/>
    <p:sldId id="295" r:id="rId10"/>
    <p:sldId id="315" r:id="rId11"/>
    <p:sldId id="316" r:id="rId12"/>
    <p:sldId id="263" r:id="rId13"/>
    <p:sldId id="304" r:id="rId14"/>
    <p:sldId id="319" r:id="rId15"/>
    <p:sldId id="331" r:id="rId16"/>
    <p:sldId id="334" r:id="rId17"/>
    <p:sldId id="258" r:id="rId18"/>
    <p:sldId id="278" r:id="rId19"/>
    <p:sldId id="327" r:id="rId20"/>
    <p:sldId id="328" r:id="rId21"/>
    <p:sldId id="324" r:id="rId22"/>
    <p:sldId id="326" r:id="rId23"/>
    <p:sldId id="290" r:id="rId24"/>
    <p:sldId id="293" r:id="rId25"/>
    <p:sldId id="321" r:id="rId26"/>
    <p:sldId id="322" r:id="rId27"/>
    <p:sldId id="332" r:id="rId28"/>
    <p:sldId id="320" r:id="rId29"/>
    <p:sldId id="259" r:id="rId30"/>
    <p:sldId id="289" r:id="rId31"/>
    <p:sldId id="257" r:id="rId32"/>
  </p:sldIdLst>
  <p:sldSz cx="9144000" cy="5143500" type="screen16x9"/>
  <p:notesSz cx="6858000" cy="9144000"/>
  <p:embeddedFontLs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6"/>
    <p:restoredTop sz="92608"/>
  </p:normalViewPr>
  <p:slideViewPr>
    <p:cSldViewPr snapToGrid="0">
      <p:cViewPr varScale="1">
        <p:scale>
          <a:sx n="400" d="100"/>
          <a:sy n="400" d="100"/>
        </p:scale>
        <p:origin x="148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62670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6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Eclipse Kura is a software framework that runs on your edge that implements and simplifies the basics needed to get an Edge deployment running. Out of the box, Kura handles communication to </a:t>
            </a:r>
            <a:r>
              <a:rPr lang="en-US" dirty="0" err="1"/>
              <a:t>Iot</a:t>
            </a:r>
            <a:r>
              <a:rPr lang="en-US" dirty="0"/>
              <a:t> devices using various protocols such as MQTT.</a:t>
            </a:r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7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 graph makes it Easier</a:t>
            </a:r>
          </a:p>
        </p:txBody>
      </p:sp>
    </p:spTree>
    <p:extLst>
      <p:ext uri="{BB962C8B-B14F-4D97-AF65-F5344CB8AC3E}">
        <p14:creationId xmlns:p14="http://schemas.microsoft.com/office/powerpoint/2010/main" val="346724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10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8034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12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ena.com/insights/not-underestimate-smart-cameras-public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mdpi.com/article/10.3390/app112311229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lverpeas.org/installation/cloud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openclipart.org/detail/184791/raspberry-pi-pcb-by-mawok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ab?token=%60token-id%60" TargetMode="External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lipsecon2023-kapua.dev.everyware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2591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2AD-399D-6799-E17A-B968FC00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Kura – Snapshots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CFB7B69-703F-5588-D769-FDA4492A2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469" y="1268016"/>
            <a:ext cx="3132963" cy="3263504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7E5E93-6440-3603-C2B9-81227E49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78" y="291734"/>
            <a:ext cx="4595609" cy="2118600"/>
          </a:xfrm>
          <a:prstGeom prst="rect">
            <a:avLst/>
          </a:prstGeom>
        </p:spPr>
      </p:pic>
      <p:pic>
        <p:nvPicPr>
          <p:cNvPr id="9" name="Picture 8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6D444221-3378-3952-966D-7D795F23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778" y="2565475"/>
            <a:ext cx="4604956" cy="21185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96A794-CF47-9ED4-A4C8-ACF2736C5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1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A946-FAAA-73F9-895A-CDCCB36CC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5E1D5-B788-BD5B-7376-25E1F540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Edge</a:t>
            </a:r>
          </a:p>
        </p:txBody>
      </p:sp>
    </p:spTree>
    <p:extLst>
      <p:ext uri="{BB962C8B-B14F-4D97-AF65-F5344CB8AC3E}">
        <p14:creationId xmlns:p14="http://schemas.microsoft.com/office/powerpoint/2010/main" val="359060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B44D1DA-9F58-1887-081C-4B973E0EFE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944"/>
          <a:stretch/>
        </p:blipFill>
        <p:spPr>
          <a:xfrm>
            <a:off x="3317543" y="2571749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pic>
        <p:nvPicPr>
          <p:cNvPr id="5122" name="Picture 2" descr="Bead Eye (Visual Weld Inspection Solution) - Panasonic">
            <a:extLst>
              <a:ext uri="{FF2B5EF4-FFF2-40B4-BE49-F238E27FC236}">
                <a16:creationId xmlns:a16="http://schemas.microsoft.com/office/drawing/2014/main" id="{F693D3FF-F24D-827E-D57B-062D4239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14" y="2431342"/>
            <a:ext cx="2535752" cy="203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F01B053-8DBF-3374-B8F6-D5EEEF628D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E314-7BE0-4D60-97BC-4465CD2D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ED8-3AAC-B82B-10D2-C08CFEDD6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points of data which fall outside the expected range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Industry – Part Quality</a:t>
            </a:r>
          </a:p>
          <a:p>
            <a:pPr lvl="1"/>
            <a:r>
              <a:rPr lang="en-US" dirty="0"/>
              <a:t>Business – Fraud detection</a:t>
            </a:r>
          </a:p>
          <a:p>
            <a:pPr lvl="1"/>
            <a:r>
              <a:rPr lang="en-US" dirty="0"/>
              <a:t>Cyber Security – Intrusion Detection</a:t>
            </a:r>
          </a:p>
          <a:p>
            <a:pPr lvl="1"/>
            <a:endParaRPr lang="en-US" dirty="0"/>
          </a:p>
        </p:txBody>
      </p:sp>
      <p:pic>
        <p:nvPicPr>
          <p:cNvPr id="6146" name="Picture 2" descr="GitHub - DHI/tsod: Anomaly Detection for time series data">
            <a:extLst>
              <a:ext uri="{FF2B5EF4-FFF2-40B4-BE49-F238E27FC236}">
                <a16:creationId xmlns:a16="http://schemas.microsoft.com/office/drawing/2014/main" id="{06DC41CD-5180-4193-B2FC-4CCA0078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2021466"/>
            <a:ext cx="3540125" cy="23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55A1A1-924B-DE5A-42C2-37C9EEA1BA7F}"/>
              </a:ext>
            </a:extLst>
          </p:cNvPr>
          <p:cNvSpPr txBox="1"/>
          <p:nvPr/>
        </p:nvSpPr>
        <p:spPr>
          <a:xfrm>
            <a:off x="1241424" y="4698475"/>
            <a:ext cx="72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/DHI/</a:t>
            </a:r>
            <a:r>
              <a:rPr lang="en-US" dirty="0" err="1"/>
              <a:t>tsod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46727-1071-0CC9-A2ED-9FEAE12E9117}"/>
              </a:ext>
            </a:extLst>
          </p:cNvPr>
          <p:cNvSpPr txBox="1"/>
          <p:nvPr/>
        </p:nvSpPr>
        <p:spPr>
          <a:xfrm>
            <a:off x="5102224" y="3943597"/>
            <a:ext cx="243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301C5FD-E442-18C3-E353-F627F91203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6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4400" y="4844050"/>
            <a:ext cx="380925" cy="2232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1C12-C212-1EE1-5B36-A8477D67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BA3D-E66F-BC39-B3F5-CCB8629CF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Data using Simulated Edge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collected data to Train an Anomaly Detection Model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 your model to your edge, and Detect Anomalies in the Field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79552A-60B6-D9AB-515E-4CA973EBB3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81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F92AA7-6964-6734-3A3E-017E95BF6714}"/>
              </a:ext>
            </a:extLst>
          </p:cNvPr>
          <p:cNvSpPr/>
          <p:nvPr/>
        </p:nvSpPr>
        <p:spPr>
          <a:xfrm>
            <a:off x="7534276" y="1253488"/>
            <a:ext cx="1381050" cy="3274062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C9D6266-C440-7A9D-4A9C-7F750868382D}"/>
              </a:ext>
            </a:extLst>
          </p:cNvPr>
          <p:cNvSpPr/>
          <p:nvPr/>
        </p:nvSpPr>
        <p:spPr>
          <a:xfrm>
            <a:off x="378337" y="3242943"/>
            <a:ext cx="2801763" cy="55316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7186E8-AE6A-D930-9F2F-7119175C8FCD}"/>
              </a:ext>
            </a:extLst>
          </p:cNvPr>
          <p:cNvSpPr/>
          <p:nvPr/>
        </p:nvSpPr>
        <p:spPr>
          <a:xfrm>
            <a:off x="5295900" y="1253487"/>
            <a:ext cx="2044700" cy="3274061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53FCFDE-32A1-5707-ACE0-33036A4BCBBB}"/>
              </a:ext>
            </a:extLst>
          </p:cNvPr>
          <p:cNvSpPr/>
          <p:nvPr/>
        </p:nvSpPr>
        <p:spPr>
          <a:xfrm>
            <a:off x="5321300" y="2514600"/>
            <a:ext cx="1984375" cy="14001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15B68A7-18CA-243E-78B8-1BB149B4AE26}"/>
              </a:ext>
            </a:extLst>
          </p:cNvPr>
          <p:cNvSpPr/>
          <p:nvPr/>
        </p:nvSpPr>
        <p:spPr>
          <a:xfrm>
            <a:off x="3816902" y="1257301"/>
            <a:ext cx="1285322" cy="11176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851A35-BFB8-6661-3605-4870EC67584A}"/>
              </a:ext>
            </a:extLst>
          </p:cNvPr>
          <p:cNvSpPr/>
          <p:nvPr/>
        </p:nvSpPr>
        <p:spPr>
          <a:xfrm>
            <a:off x="372024" y="1612899"/>
            <a:ext cx="2801763" cy="6679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39834FB-8FE3-FA8B-DCFE-502C94970254}"/>
              </a:ext>
            </a:extLst>
          </p:cNvPr>
          <p:cNvSpPr/>
          <p:nvPr/>
        </p:nvSpPr>
        <p:spPr>
          <a:xfrm>
            <a:off x="3816902" y="2400300"/>
            <a:ext cx="1285323" cy="169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217660-034A-FE41-FBA6-CB2E3DE0009D}"/>
              </a:ext>
            </a:extLst>
          </p:cNvPr>
          <p:cNvSpPr/>
          <p:nvPr/>
        </p:nvSpPr>
        <p:spPr>
          <a:xfrm>
            <a:off x="3816900" y="1253488"/>
            <a:ext cx="1285324" cy="327406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B8678-2959-27BF-732C-8B20E6DB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Plan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FCECBE-C6C0-A61F-C987-2DB6D7FE9922}"/>
              </a:ext>
            </a:extLst>
          </p:cNvPr>
          <p:cNvSpPr/>
          <p:nvPr/>
        </p:nvSpPr>
        <p:spPr>
          <a:xfrm>
            <a:off x="372024" y="1292225"/>
            <a:ext cx="2801761" cy="327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AE42D9-04DA-3AC6-9558-A80808356F78}"/>
              </a:ext>
            </a:extLst>
          </p:cNvPr>
          <p:cNvSpPr/>
          <p:nvPr/>
        </p:nvSpPr>
        <p:spPr>
          <a:xfrm>
            <a:off x="372022" y="2279650"/>
            <a:ext cx="2801763" cy="275606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E8B89C-9A2A-1816-FE4B-78113AFA23F7}"/>
              </a:ext>
            </a:extLst>
          </p:cNvPr>
          <p:cNvSpPr/>
          <p:nvPr/>
        </p:nvSpPr>
        <p:spPr>
          <a:xfrm>
            <a:off x="372022" y="2576192"/>
            <a:ext cx="2801763" cy="65367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36225D-7561-2E23-A911-2BDA6FC4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60" y="1209525"/>
            <a:ext cx="2847425" cy="348895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3239D8-452E-935C-75D8-C83405F74785}"/>
              </a:ext>
            </a:extLst>
          </p:cNvPr>
          <p:cNvSpPr/>
          <p:nvPr/>
        </p:nvSpPr>
        <p:spPr>
          <a:xfrm>
            <a:off x="5321300" y="1478449"/>
            <a:ext cx="1984375" cy="6726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A67BDD3-AEE5-DD84-8206-9AE68724949E}"/>
              </a:ext>
            </a:extLst>
          </p:cNvPr>
          <p:cNvSpPr/>
          <p:nvPr/>
        </p:nvSpPr>
        <p:spPr>
          <a:xfrm>
            <a:off x="4050736" y="1518101"/>
            <a:ext cx="927663" cy="6207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90E284-FA1B-36A5-0928-E4DD2C0E5109}"/>
              </a:ext>
            </a:extLst>
          </p:cNvPr>
          <p:cNvSpPr/>
          <p:nvPr/>
        </p:nvSpPr>
        <p:spPr>
          <a:xfrm>
            <a:off x="3965538" y="2488462"/>
            <a:ext cx="979450" cy="2736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E9FCED0-EAD8-3239-D15C-E412EC20BF4E}"/>
              </a:ext>
            </a:extLst>
          </p:cNvPr>
          <p:cNvSpPr/>
          <p:nvPr/>
        </p:nvSpPr>
        <p:spPr>
          <a:xfrm>
            <a:off x="7578724" y="2314575"/>
            <a:ext cx="1276393" cy="7270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5F15784-A116-2872-894F-F9FBBE6C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85" y="691936"/>
            <a:ext cx="4845050" cy="3895626"/>
          </a:xfrm>
          <a:prstGeom prst="rect">
            <a:avLst/>
          </a:prstGeom>
        </p:spPr>
      </p:pic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42D6B966-EE2C-7809-25C3-36079E1A4A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  <p:bldP spid="27" grpId="0" animBg="1"/>
      <p:bldP spid="23" grpId="0" animBg="1"/>
      <p:bldP spid="22" grpId="0" animBg="1"/>
      <p:bldP spid="21" grpId="0" animBg="1"/>
      <p:bldP spid="25" grpId="0" animBg="1"/>
      <p:bldP spid="20" grpId="0" animBg="1"/>
      <p:bldP spid="24" grpId="0" animBg="1"/>
      <p:bldP spid="26" grpId="0" animBg="1"/>
      <p:bldP spid="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8678-2959-27BF-732C-8B20E6DB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Plan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FF1A8B-CA84-440A-56C2-49CC5C86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6" y="587651"/>
            <a:ext cx="5181524" cy="41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whale with a container on its back&#10;&#10;Description automatically generated">
            <a:extLst>
              <a:ext uri="{FF2B5EF4-FFF2-40B4-BE49-F238E27FC236}">
                <a16:creationId xmlns:a16="http://schemas.microsoft.com/office/drawing/2014/main" id="{8098949C-19AD-93CB-D254-C57C2C16A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9071" y="2217980"/>
            <a:ext cx="1489154" cy="12496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C1E5626-1DE6-9237-FAD2-583C1D0E4D85}"/>
              </a:ext>
            </a:extLst>
          </p:cNvPr>
          <p:cNvSpPr/>
          <p:nvPr/>
        </p:nvSpPr>
        <p:spPr>
          <a:xfrm>
            <a:off x="2978150" y="2378075"/>
            <a:ext cx="1628775" cy="2025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1A4D33-DEE3-9992-5423-2360184B95F5}"/>
              </a:ext>
            </a:extLst>
          </p:cNvPr>
          <p:cNvSpPr/>
          <p:nvPr/>
        </p:nvSpPr>
        <p:spPr>
          <a:xfrm>
            <a:off x="7030725" y="3076793"/>
            <a:ext cx="1503675" cy="1819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51A4FB0-0903-F4DD-E793-8463F2EBC8EB}"/>
              </a:ext>
            </a:extLst>
          </p:cNvPr>
          <p:cNvCxnSpPr>
            <a:stCxn id="9" idx="4"/>
            <a:endCxn id="3" idx="2"/>
          </p:cNvCxnSpPr>
          <p:nvPr/>
        </p:nvCxnSpPr>
        <p:spPr>
          <a:xfrm rot="5400000" flipH="1">
            <a:off x="2210069" y="2821256"/>
            <a:ext cx="936048" cy="2228890"/>
          </a:xfrm>
          <a:prstGeom prst="curvedConnector3">
            <a:avLst>
              <a:gd name="adj1" fmla="val -98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94EAA69-1ED9-C0D3-8454-026CD7856B32}"/>
              </a:ext>
            </a:extLst>
          </p:cNvPr>
          <p:cNvCxnSpPr>
            <a:cxnSpLocks/>
            <a:stCxn id="10" idx="3"/>
          </p:cNvCxnSpPr>
          <p:nvPr/>
        </p:nvCxnSpPr>
        <p:spPr>
          <a:xfrm rot="5400000" flipH="1">
            <a:off x="3825789" y="1204498"/>
            <a:ext cx="1163003" cy="5687284"/>
          </a:xfrm>
          <a:prstGeom prst="curvedConnector4">
            <a:avLst>
              <a:gd name="adj1" fmla="val -19656"/>
              <a:gd name="adj2" fmla="val 997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61CAC7D7-9059-AEFD-050F-FF95D26E75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7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DC6928-D26E-3F85-3C6B-A9F9B23B41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3B5F24C-F01A-BAD6-9124-113760525B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Load the three archives containing the docker containers required for this tutorial with the following commands: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dirty="0"/>
              <a:t>Run the following command to start: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Verify the containers are running: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1FF70-CABB-6D5C-7DD5-52140EB3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861267"/>
            <a:ext cx="8277726" cy="91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3396-9203-117A-A126-E6386DB5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3" y="4085762"/>
            <a:ext cx="8243394" cy="46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609BF6-C590-D6D5-2CE8-FABE0FA5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3" y="3147280"/>
            <a:ext cx="8243394" cy="436442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A8D307F-6911-FF9E-FDB5-2DE42EFE9A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 - </a:t>
            </a:r>
            <a:r>
              <a:rPr lang="en-US" dirty="0" err="1"/>
              <a:t>cont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Kura™: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admin/admin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Nokebook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http://localhost:8888/lab?token=`token-id`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the token-id noted earlier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Nvidia™ Triton: 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-apple-system"/>
              </a:rPr>
              <a:t>localhost:4000-4002 (no web fronted)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Kapua™: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https://eclipsecon2023-kapua.dev.everyware.io</a:t>
            </a:r>
            <a:endParaRPr lang="en-US" sz="1600" b="0" i="0" u="none" strike="noStrike" dirty="0">
              <a:solidFill>
                <a:srgbClr val="0070C0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-apple-system"/>
              </a:rPr>
              <a:t>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ccount: eclipsecon2023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Check on card you received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MQTT port: 1883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E959464-B640-A363-E3D0-DA5C69296B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6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1492-CDDE-19FA-5299-350EC14CDD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</p:spPr>
        <p:txBody>
          <a:bodyPr wrap="square" anchor="ctr">
            <a:normAutofit fontScale="25000" lnSpcReduction="2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" sz="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C4AA1-D1DC-1969-65CE-A8864836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5F0D19B-9A9F-A31C-0716-1CBF774DCA23}"/>
              </a:ext>
            </a:extLst>
          </p:cNvPr>
          <p:cNvSpPr txBox="1">
            <a:spLocks/>
          </p:cNvSpPr>
          <p:nvPr/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BE2F0C7D-271B-834E-822C-5406AA2C48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EA35FD1-0737-ECF1-F9C7-70970D7858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4D78C46-7FF5-E963-69C6-2343FE5A8B7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7100-39D4-E68D-7D43-2565CC208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4D8F2-4529-4E56-6E05-3F336FF2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Edge </a:t>
            </a:r>
            <a:r>
              <a:rPr lang="en-US" dirty="0" err="1"/>
              <a:t>Iot</a:t>
            </a:r>
            <a:r>
              <a:rPr lang="en-US" dirty="0"/>
              <a:t> Deployment?</a:t>
            </a:r>
          </a:p>
        </p:txBody>
      </p:sp>
    </p:spTree>
    <p:extLst>
      <p:ext uri="{BB962C8B-B14F-4D97-AF65-F5344CB8AC3E}">
        <p14:creationId xmlns:p14="http://schemas.microsoft.com/office/powerpoint/2010/main" val="1462776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01F72AF-00B7-EE00-B9F9-737E3345D9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87DE-15C0-5133-3F2D-EA71C17E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Edge-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A9B56-012D-F03B-2D98-CA80F00B5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194" name="Picture 2" descr="Raspberry Pi 4 Model B/4GB - PiShop.ca">
            <a:extLst>
              <a:ext uri="{FF2B5EF4-FFF2-40B4-BE49-F238E27FC236}">
                <a16:creationId xmlns:a16="http://schemas.microsoft.com/office/drawing/2014/main" id="{190EC866-5E70-DFB6-EA0A-CFF5F2186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20803"/>
          <a:stretch/>
        </p:blipFill>
        <p:spPr bwMode="auto">
          <a:xfrm>
            <a:off x="3585959" y="1346200"/>
            <a:ext cx="2269191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le of green electronic components&#10;&#10;Description automatically generated">
            <a:extLst>
              <a:ext uri="{FF2B5EF4-FFF2-40B4-BE49-F238E27FC236}">
                <a16:creationId xmlns:a16="http://schemas.microsoft.com/office/drawing/2014/main" id="{AA2E117A-83F8-8D3D-6B91-639B96FE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40" y="1117599"/>
            <a:ext cx="2170746" cy="2460625"/>
          </a:xfrm>
          <a:prstGeom prst="rect">
            <a:avLst/>
          </a:prstGeom>
        </p:spPr>
      </p:pic>
      <p:pic>
        <p:nvPicPr>
          <p:cNvPr id="8" name="Picture 7" descr="A pile of green electronic components&#10;&#10;Description automatically generated">
            <a:extLst>
              <a:ext uri="{FF2B5EF4-FFF2-40B4-BE49-F238E27FC236}">
                <a16:creationId xmlns:a16="http://schemas.microsoft.com/office/drawing/2014/main" id="{140073A5-DF5A-A986-D159-7DB37B37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00431">
            <a:off x="252398" y="1992655"/>
            <a:ext cx="2170746" cy="2460625"/>
          </a:xfrm>
          <a:prstGeom prst="rect">
            <a:avLst/>
          </a:prstGeom>
        </p:spPr>
      </p:pic>
      <p:pic>
        <p:nvPicPr>
          <p:cNvPr id="9" name="Picture 2" descr="Raspberry Pi 4 Model B/4GB - PiShop.ca">
            <a:extLst>
              <a:ext uri="{FF2B5EF4-FFF2-40B4-BE49-F238E27FC236}">
                <a16:creationId xmlns:a16="http://schemas.microsoft.com/office/drawing/2014/main" id="{354EDBE7-9ADD-2460-E482-E83B6146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20803"/>
          <a:stretch/>
        </p:blipFill>
        <p:spPr bwMode="auto">
          <a:xfrm>
            <a:off x="3585959" y="2808875"/>
            <a:ext cx="2269191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-up of a computer&#10;&#10;Description automatically generated">
            <a:extLst>
              <a:ext uri="{FF2B5EF4-FFF2-40B4-BE49-F238E27FC236}">
                <a16:creationId xmlns:a16="http://schemas.microsoft.com/office/drawing/2014/main" id="{39561574-B653-33D6-2F3B-1565CD722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13302" y="2218310"/>
            <a:ext cx="2339975" cy="1007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12DC7-DB77-D7DE-4663-091DE51AB7BE}"/>
              </a:ext>
            </a:extLst>
          </p:cNvPr>
          <p:cNvSpPr txBox="1"/>
          <p:nvPr/>
        </p:nvSpPr>
        <p:spPr>
          <a:xfrm>
            <a:off x="6513302" y="3403682"/>
            <a:ext cx="233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2591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3E3E38-A1F7-A70F-8FF4-7C1FF1FDE6A0}"/>
              </a:ext>
            </a:extLst>
          </p:cNvPr>
          <p:cNvCxnSpPr/>
          <p:nvPr/>
        </p:nvCxnSpPr>
        <p:spPr>
          <a:xfrm>
            <a:off x="2927807" y="2724150"/>
            <a:ext cx="65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0A11AA-9055-3664-4299-B31546976B45}"/>
              </a:ext>
            </a:extLst>
          </p:cNvPr>
          <p:cNvCxnSpPr/>
          <p:nvPr/>
        </p:nvCxnSpPr>
        <p:spPr>
          <a:xfrm>
            <a:off x="5728157" y="2759075"/>
            <a:ext cx="65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Eclipse Kura &amp; Eclipse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DD40-A5A1-C117-0329-8984D3A4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52D4-88D7-0228-572E-44E1D235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30BF-6362-94F8-9809-FB6C6C18AE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3F7E-4DC7-D877-3D58-D71BCE8D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1" y="295801"/>
            <a:ext cx="8942498" cy="4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967948"/>
            <a:ext cx="4341108" cy="34720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CF404-372C-1086-6DAF-43E4C1332E05}"/>
              </a:ext>
            </a:extLst>
          </p:cNvPr>
          <p:cNvSpPr txBox="1"/>
          <p:nvPr/>
        </p:nvSpPr>
        <p:spPr>
          <a:xfrm>
            <a:off x="4546600" y="265311"/>
            <a:ext cx="4086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flows and logic, programmed visually</a:t>
            </a:r>
          </a:p>
          <a:p>
            <a:r>
              <a:rPr lang="en-US" dirty="0"/>
              <a:t>Drag, drop and connect wire-assets to define your business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3ED69-BB90-B2EC-C268-083911C62C81}"/>
              </a:ext>
            </a:extLst>
          </p:cNvPr>
          <p:cNvSpPr txBox="1"/>
          <p:nvPr/>
        </p:nvSpPr>
        <p:spPr>
          <a:xfrm>
            <a:off x="306663" y="1117600"/>
            <a:ext cx="4020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flows and logic, programmed visually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Drag, drop and connect wire-assets to define your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forget what your code is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28632</TotalTime>
  <Words>830</Words>
  <Application>Microsoft Macintosh PowerPoint</Application>
  <PresentationFormat>On-screen Show (16:9)</PresentationFormat>
  <Paragraphs>172</Paragraphs>
  <Slides>31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Roboto Medium</vt:lpstr>
      <vt:lpstr>Arial</vt:lpstr>
      <vt:lpstr>Roboto</vt:lpstr>
      <vt:lpstr>Poppins</vt:lpstr>
      <vt:lpstr>-apple-system</vt:lpstr>
      <vt:lpstr>Simple Light</vt:lpstr>
      <vt:lpstr>Addressing Edge AI Challenges to scale</vt:lpstr>
      <vt:lpstr>Who we are</vt:lpstr>
      <vt:lpstr>What is a Edge Iot Deployment?</vt:lpstr>
      <vt:lpstr>What is Edge-Iot?</vt:lpstr>
      <vt:lpstr> The Basics: A Typical Iot-Edge Deployment</vt:lpstr>
      <vt:lpstr>What Eclipse Kura &amp; Eclipse Kapua look like in a deployment</vt:lpstr>
      <vt:lpstr>What is</vt:lpstr>
      <vt:lpstr>PowerPoint Presentation</vt:lpstr>
      <vt:lpstr>Wire Graph</vt:lpstr>
      <vt:lpstr>Kura – Snapshots 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The Future of Edge</vt:lpstr>
      <vt:lpstr>Edge Gateways are Getting Powerful</vt:lpstr>
      <vt:lpstr>Run AI Workloads on the Edge </vt:lpstr>
      <vt:lpstr>Anomaly Detection</vt:lpstr>
      <vt:lpstr>Goals</vt:lpstr>
      <vt:lpstr>The Game Plan</vt:lpstr>
      <vt:lpstr>The Game Plan</vt:lpstr>
      <vt:lpstr>Todays Demo</vt:lpstr>
      <vt:lpstr>How to get started with today’s tutorial</vt:lpstr>
      <vt:lpstr>Setup Kura </vt:lpstr>
      <vt:lpstr>Setup Kura - cont </vt:lpstr>
      <vt:lpstr>Questions?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23</cp:revision>
  <dcterms:modified xsi:type="dcterms:W3CDTF">2023-10-15T04:38:03Z</dcterms:modified>
</cp:coreProperties>
</file>